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Lat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Lato-regular.fntdata"/><Relationship Id="rId27" Type="http://schemas.openxmlformats.org/officeDocument/2006/relationships/font" Target="fonts/Raleway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Italic.fntdata"/><Relationship Id="rId3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857abc10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857abc10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857abc10d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0857abc10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857abc10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857abc10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07e7b2ef8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07e7b2ef8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07e7b2ef8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07e7b2ef8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07e7b2ef8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07e7b2ef8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07e7b2ef8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07e7b2ef8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7e7b2ef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07e7b2ef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7e7b2ef8e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7e7b2ef8e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857abc10d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857abc10d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7e7b2ef8e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7e7b2ef8e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857abc10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857abc10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07e7b2ef8e_9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07e7b2ef8e_9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0857abc10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0857abc10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7e7b2ef8e_9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7e7b2ef8e_9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7e7b2ef8e_9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07e7b2ef8e_9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7e7b2ef8e_9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7e7b2ef8e_9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17.jpg"/><Relationship Id="rId6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21.jpg"/><Relationship Id="rId5" Type="http://schemas.openxmlformats.org/officeDocument/2006/relationships/image" Target="../media/image19.jpg"/><Relationship Id="rId6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6B3D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6516575" y="2701075"/>
            <a:ext cx="1693500" cy="169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ctrTitle"/>
          </p:nvPr>
        </p:nvSpPr>
        <p:spPr>
          <a:xfrm>
            <a:off x="2390275" y="630225"/>
            <a:ext cx="6331500" cy="16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Palhoça 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PandasTech</a:t>
            </a:r>
            <a:endParaRPr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aleway"/>
                <a:ea typeface="Raleway"/>
                <a:cs typeface="Raleway"/>
                <a:sym typeface="Raleway"/>
              </a:rPr>
              <a:t>Tema: Turismo, hospitalidade e lazer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Mercado</a:t>
            </a:r>
            <a:endParaRPr sz="4400"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2400250" y="3999126"/>
            <a:ext cx="63216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605"/>
              <a:buNone/>
            </a:pPr>
            <a:r>
              <a:rPr lang="pt-BR" sz="889"/>
              <a:t>https://foodinnovation.com.br/perspectivas-e-tendencias-do-mercado-de-organicos-no-brasil/</a:t>
            </a:r>
            <a:endParaRPr sz="889"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750" y="2446538"/>
            <a:ext cx="6324600" cy="1552575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38100">
              <a:srgbClr val="000000">
                <a:alpha val="50000"/>
              </a:srgbClr>
            </a:outerShdw>
          </a:effectLst>
        </p:spPr>
      </p:pic>
      <p:sp>
        <p:nvSpPr>
          <p:cNvPr id="146" name="Google Shape;146;p22"/>
          <p:cNvSpPr txBox="1"/>
          <p:nvPr/>
        </p:nvSpPr>
        <p:spPr>
          <a:xfrm>
            <a:off x="2492950" y="1544900"/>
            <a:ext cx="6230400" cy="6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pt-BR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Demanda de produtos orgânicos crescendo, tendências como veganismo e vegetarianismo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0" y="1863300"/>
            <a:ext cx="2677800" cy="3280200"/>
          </a:xfrm>
          <a:prstGeom prst="rtTriangle">
            <a:avLst/>
          </a:prstGeom>
          <a:solidFill>
            <a:srgbClr val="1A6B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2410100" y="43900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Concorrentes</a:t>
            </a:r>
            <a:endParaRPr sz="2700"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00" y="1031375"/>
            <a:ext cx="7271325" cy="37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2110775" y="4759075"/>
            <a:ext cx="597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latin typeface="Lato"/>
                <a:ea typeface="Lato"/>
                <a:cs typeface="Lato"/>
                <a:sym typeface="Lato"/>
              </a:rPr>
              <a:t>https://natuorganics.com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6279575" y="4292075"/>
            <a:ext cx="2628600" cy="3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000"/>
              <a:t>https://www.clubeorganico.com/organicos</a:t>
            </a:r>
            <a:endParaRPr sz="1000"/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12510"/>
          <a:stretch/>
        </p:blipFill>
        <p:spPr>
          <a:xfrm>
            <a:off x="677597" y="605225"/>
            <a:ext cx="8357250" cy="3686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525" y="827173"/>
            <a:ext cx="2404690" cy="37710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/>
          <p:nvPr/>
        </p:nvSpPr>
        <p:spPr>
          <a:xfrm>
            <a:off x="1091675" y="1654525"/>
            <a:ext cx="131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9227" y="827175"/>
            <a:ext cx="2379800" cy="37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9025" y="739550"/>
            <a:ext cx="2452676" cy="38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6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Diferenciais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pt-BR" sz="1900">
                <a:latin typeface="Raleway"/>
                <a:ea typeface="Raleway"/>
                <a:cs typeface="Raleway"/>
                <a:sym typeface="Raleway"/>
              </a:rPr>
              <a:t>Comunicação simplificada entre produtor e restaurante, sendo intermediada pelo próprio aplicativo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pt-BR" sz="1900">
                <a:latin typeface="Raleway"/>
                <a:ea typeface="Raleway"/>
                <a:cs typeface="Raleway"/>
                <a:sym typeface="Raleway"/>
              </a:rPr>
              <a:t>Aplicativo pensado para pessoas com qualquer nível de experiência em tecnologia</a:t>
            </a:r>
            <a:endParaRPr sz="1900"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aleway"/>
              <a:buChar char="●"/>
            </a:pPr>
            <a:r>
              <a:rPr lang="pt-BR" sz="1900">
                <a:latin typeface="Raleway"/>
                <a:ea typeface="Raleway"/>
                <a:cs typeface="Raleway"/>
                <a:sym typeface="Raleway"/>
              </a:rPr>
              <a:t>Facilidade dos restaurantes de encontraram produtores orgânicos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1" name="Google Shape;181;p26"/>
          <p:cNvSpPr/>
          <p:nvPr/>
        </p:nvSpPr>
        <p:spPr>
          <a:xfrm>
            <a:off x="0" y="1863325"/>
            <a:ext cx="2677800" cy="3280200"/>
          </a:xfrm>
          <a:prstGeom prst="rtTriangle">
            <a:avLst/>
          </a:prstGeom>
          <a:solidFill>
            <a:srgbClr val="1A6B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Inovação</a:t>
            </a:r>
            <a:endParaRPr sz="4400"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pt-BR" sz="2300">
                <a:latin typeface="Raleway"/>
                <a:ea typeface="Raleway"/>
                <a:cs typeface="Raleway"/>
                <a:sym typeface="Raleway"/>
              </a:rPr>
              <a:t>Foco em estabelecimentos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pt-BR" sz="2300">
                <a:latin typeface="Raleway"/>
                <a:ea typeface="Raleway"/>
                <a:cs typeface="Raleway"/>
                <a:sym typeface="Raleway"/>
              </a:rPr>
              <a:t>Rotas e datas de entrega de forma clara e rápida para o restaurante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" name="Google Shape;189;p27"/>
          <p:cNvSpPr/>
          <p:nvPr/>
        </p:nvSpPr>
        <p:spPr>
          <a:xfrm>
            <a:off x="0" y="1863325"/>
            <a:ext cx="2677800" cy="3280200"/>
          </a:xfrm>
          <a:prstGeom prst="rtTriangle">
            <a:avLst/>
          </a:prstGeom>
          <a:solidFill>
            <a:srgbClr val="1A6B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7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Planos Futuros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pt-BR" sz="2300">
                <a:latin typeface="Raleway"/>
                <a:ea typeface="Raleway"/>
                <a:cs typeface="Raleway"/>
                <a:sym typeface="Raleway"/>
              </a:rPr>
              <a:t>Implementação em outros estabelecimentos como mercados.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pt-BR" sz="2300">
                <a:latin typeface="Raleway"/>
                <a:ea typeface="Raleway"/>
                <a:cs typeface="Raleway"/>
                <a:sym typeface="Raleway"/>
              </a:rPr>
              <a:t>Transporte terceirizado 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pt-BR" sz="2300">
                <a:latin typeface="Raleway"/>
                <a:ea typeface="Raleway"/>
                <a:cs typeface="Raleway"/>
                <a:sym typeface="Raleway"/>
              </a:rPr>
              <a:t>Cooperativas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Raleway"/>
              <a:buChar char="●"/>
            </a:pPr>
            <a:r>
              <a:rPr lang="pt-BR" sz="2300">
                <a:latin typeface="Raleway"/>
                <a:ea typeface="Raleway"/>
                <a:cs typeface="Raleway"/>
                <a:sym typeface="Raleway"/>
              </a:rPr>
              <a:t>Pontos de coleta de lixo orgânico</a:t>
            </a:r>
            <a:endParaRPr sz="23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7" name="Google Shape;197;p28"/>
          <p:cNvSpPr/>
          <p:nvPr/>
        </p:nvSpPr>
        <p:spPr>
          <a:xfrm>
            <a:off x="0" y="1863325"/>
            <a:ext cx="2677800" cy="3280200"/>
          </a:xfrm>
          <a:prstGeom prst="rtTriangle">
            <a:avLst/>
          </a:prstGeom>
          <a:solidFill>
            <a:srgbClr val="1A6B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Time</a:t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 rotWithShape="1">
          <a:blip r:embed="rId3">
            <a:alphaModFix/>
          </a:blip>
          <a:srcRect b="0" l="0" r="22233" t="13718"/>
          <a:stretch/>
        </p:blipFill>
        <p:spPr>
          <a:xfrm>
            <a:off x="59650" y="1093950"/>
            <a:ext cx="1928801" cy="31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9"/>
          <p:cNvPicPr preferRelativeResize="0"/>
          <p:nvPr/>
        </p:nvPicPr>
        <p:blipFill rotWithShape="1">
          <a:blip r:embed="rId4">
            <a:alphaModFix/>
          </a:blip>
          <a:srcRect b="0" l="24750" r="39238" t="11229"/>
          <a:stretch/>
        </p:blipFill>
        <p:spPr>
          <a:xfrm>
            <a:off x="1988450" y="1095625"/>
            <a:ext cx="2257350" cy="31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5">
            <a:alphaModFix/>
          </a:blip>
          <a:srcRect b="526" l="0" r="17026" t="13192"/>
          <a:stretch/>
        </p:blipFill>
        <p:spPr>
          <a:xfrm>
            <a:off x="4245800" y="1093950"/>
            <a:ext cx="2257349" cy="313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9"/>
          <p:cNvSpPr txBox="1"/>
          <p:nvPr/>
        </p:nvSpPr>
        <p:spPr>
          <a:xfrm>
            <a:off x="71225" y="4293275"/>
            <a:ext cx="1834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Raleway"/>
                <a:ea typeface="Raleway"/>
                <a:cs typeface="Raleway"/>
                <a:sym typeface="Raleway"/>
              </a:rPr>
              <a:t>Vinicius Ary Schubert dos Santos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2158526" y="4293275"/>
            <a:ext cx="198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Raleway"/>
                <a:ea typeface="Raleway"/>
                <a:cs typeface="Raleway"/>
                <a:sym typeface="Raleway"/>
              </a:rPr>
              <a:t>Salomão Pereira Guerini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4245875" y="4293275"/>
            <a:ext cx="225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Raleway"/>
                <a:ea typeface="Raleway"/>
                <a:cs typeface="Raleway"/>
                <a:sym typeface="Raleway"/>
              </a:rPr>
              <a:t>Ana Luiza Machado de Lima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0" name="Google Shape;210;p29"/>
          <p:cNvPicPr preferRelativeResize="0"/>
          <p:nvPr/>
        </p:nvPicPr>
        <p:blipFill rotWithShape="1">
          <a:blip r:embed="rId6">
            <a:alphaModFix/>
          </a:blip>
          <a:srcRect b="0" l="0" r="3372" t="0"/>
          <a:stretch/>
        </p:blipFill>
        <p:spPr>
          <a:xfrm>
            <a:off x="6503000" y="1093950"/>
            <a:ext cx="2257200" cy="311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6503000" y="4293275"/>
            <a:ext cx="225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Raleway"/>
                <a:ea typeface="Raleway"/>
                <a:cs typeface="Raleway"/>
                <a:sym typeface="Raleway"/>
              </a:rPr>
              <a:t>Fillipi Alflen Elias</a:t>
            </a:r>
            <a:endParaRPr b="1" sz="11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6B3D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0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411425" y="713275"/>
            <a:ext cx="2116050" cy="211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>
            <p:ph type="ctrTitle"/>
          </p:nvPr>
        </p:nvSpPr>
        <p:spPr>
          <a:xfrm>
            <a:off x="2414050" y="2627375"/>
            <a:ext cx="6453600" cy="16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200"/>
              <a:t>Obrigado!</a:t>
            </a:r>
            <a:endParaRPr sz="10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Persona </a:t>
            </a:r>
            <a:endParaRPr/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3610775" y="1595775"/>
            <a:ext cx="51210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0000">
            <a:norm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pt-BR" sz="1500">
                <a:latin typeface="Raleway"/>
                <a:ea typeface="Raleway"/>
                <a:cs typeface="Raleway"/>
                <a:sym typeface="Raleway"/>
              </a:rPr>
              <a:t>César, produtor orgânico de 58 anos, morador do interior, sem muita familiaridade com tecnologia, que precisa escoar os produtos com eficiência.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pt-BR" sz="1500">
                <a:latin typeface="Raleway"/>
                <a:ea typeface="Raleway"/>
                <a:cs typeface="Raleway"/>
                <a:sym typeface="Raleway"/>
              </a:rPr>
              <a:t>Tem o meio de transporte próprio para entrega, mas a distância para levar poucos produtos ao comprador encarece o valor final.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3">
            <a:alphaModFix/>
          </a:blip>
          <a:srcRect b="0" l="25540" r="25540" t="0"/>
          <a:stretch/>
        </p:blipFill>
        <p:spPr>
          <a:xfrm>
            <a:off x="427150" y="444975"/>
            <a:ext cx="3053174" cy="416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8086450" y="3962775"/>
            <a:ext cx="635400" cy="63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Mapeando a questão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5"/>
          <p:cNvPicPr preferRelativeResize="0"/>
          <p:nvPr/>
        </p:nvPicPr>
        <p:blipFill rotWithShape="1">
          <a:blip r:embed="rId3">
            <a:alphaModFix/>
          </a:blip>
          <a:srcRect b="0" l="0" r="33199" t="0"/>
          <a:stretch/>
        </p:blipFill>
        <p:spPr>
          <a:xfrm>
            <a:off x="122250" y="1313575"/>
            <a:ext cx="347417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675" y="1265950"/>
            <a:ext cx="1762125" cy="28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076" y="1204113"/>
            <a:ext cx="3609725" cy="30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6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Problema/Dor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28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72"/>
              <a:buFont typeface="Raleway"/>
              <a:buChar char="●"/>
            </a:pPr>
            <a:r>
              <a:rPr lang="pt-BR" sz="2272">
                <a:latin typeface="Raleway"/>
                <a:ea typeface="Raleway"/>
                <a:cs typeface="Raleway"/>
                <a:sym typeface="Raleway"/>
              </a:rPr>
              <a:t>Dificuldade em escoar produtos</a:t>
            </a:r>
            <a:endParaRPr sz="2272">
              <a:latin typeface="Raleway"/>
              <a:ea typeface="Raleway"/>
              <a:cs typeface="Raleway"/>
              <a:sym typeface="Raleway"/>
            </a:endParaRPr>
          </a:p>
          <a:p>
            <a:pPr indent="-3728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72"/>
              <a:buFont typeface="Raleway"/>
              <a:buChar char="●"/>
            </a:pPr>
            <a:r>
              <a:rPr lang="pt-BR" sz="2272">
                <a:latin typeface="Raleway"/>
                <a:ea typeface="Raleway"/>
                <a:cs typeface="Raleway"/>
                <a:sym typeface="Raleway"/>
              </a:rPr>
              <a:t>Comunicação com estabelecimentos</a:t>
            </a:r>
            <a:endParaRPr sz="2272">
              <a:latin typeface="Raleway"/>
              <a:ea typeface="Raleway"/>
              <a:cs typeface="Raleway"/>
              <a:sym typeface="Raleway"/>
            </a:endParaRPr>
          </a:p>
          <a:p>
            <a:pPr indent="-372899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72"/>
              <a:buFont typeface="Raleway"/>
              <a:buChar char="●"/>
            </a:pPr>
            <a:r>
              <a:rPr lang="pt-BR" sz="2272">
                <a:latin typeface="Raleway"/>
                <a:ea typeface="Raleway"/>
                <a:cs typeface="Raleway"/>
                <a:sym typeface="Raleway"/>
              </a:rPr>
              <a:t>Falta de planejamento na entrega dos produtos</a:t>
            </a:r>
            <a:endParaRPr sz="2000"/>
          </a:p>
        </p:txBody>
      </p:sp>
      <p:sp>
        <p:nvSpPr>
          <p:cNvPr id="98" name="Google Shape;98;p16"/>
          <p:cNvSpPr/>
          <p:nvPr/>
        </p:nvSpPr>
        <p:spPr>
          <a:xfrm>
            <a:off x="0" y="1863325"/>
            <a:ext cx="2677800" cy="3280200"/>
          </a:xfrm>
          <a:prstGeom prst="rtTriangle">
            <a:avLst/>
          </a:prstGeom>
          <a:solidFill>
            <a:srgbClr val="1A6B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6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</a:t>
            </a:r>
            <a:endParaRPr/>
          </a:p>
        </p:txBody>
      </p:sp>
      <p:sp>
        <p:nvSpPr>
          <p:cNvPr id="105" name="Google Shape;105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2000">
                <a:latin typeface="Raleway"/>
                <a:ea typeface="Raleway"/>
                <a:cs typeface="Raleway"/>
                <a:sym typeface="Raleway"/>
              </a:rPr>
              <a:t>Aplicação que tem por objetivo aprimorar o contato entre fornecedores de produtos orgânicos e restaurantes, proporcionando um catálogo de itens, no qual há informações, como a data de entrega e rota seguida, resultando em um ato de negociação simplificado. </a:t>
            </a:r>
            <a:endParaRPr sz="2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0" y="1863325"/>
            <a:ext cx="2677800" cy="3280200"/>
          </a:xfrm>
          <a:prstGeom prst="rtTriangle">
            <a:avLst/>
          </a:prstGeom>
          <a:solidFill>
            <a:srgbClr val="1A6B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7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Solução MVP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84615"/>
              <a:buFont typeface="Arial"/>
              <a:buNone/>
            </a:pPr>
            <a:r>
              <a:t/>
            </a:r>
            <a:endParaRPr b="0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750" y="1555773"/>
            <a:ext cx="5429100" cy="2031950"/>
          </a:xfrm>
          <a:prstGeom prst="rect">
            <a:avLst/>
          </a:prstGeom>
          <a:noFill/>
          <a:ln>
            <a:noFill/>
          </a:ln>
          <a:effectLst>
            <a:outerShdw blurRad="85725" rotWithShape="0" algn="bl" dir="4680000" dist="38100">
              <a:srgbClr val="000000">
                <a:alpha val="50000"/>
              </a:srgbClr>
            </a:outerShdw>
          </a:effectLst>
        </p:spPr>
      </p:pic>
      <p:pic>
        <p:nvPicPr>
          <p:cNvPr id="114" name="Google Shape;114;p1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/>
          <p:nvPr/>
        </p:nvSpPr>
        <p:spPr>
          <a:xfrm>
            <a:off x="0" y="1863325"/>
            <a:ext cx="2677800" cy="3280200"/>
          </a:xfrm>
          <a:prstGeom prst="rtTriangle">
            <a:avLst/>
          </a:prstGeom>
          <a:solidFill>
            <a:srgbClr val="1A6B3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200" y="453700"/>
            <a:ext cx="6942501" cy="42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9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278150" y="522938"/>
            <a:ext cx="467525" cy="46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5950"/>
            <a:ext cx="914400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79300" y="53732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Telas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7100" y="634534"/>
            <a:ext cx="1792525" cy="387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800" y="633450"/>
            <a:ext cx="1792524" cy="3876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8500" y="633486"/>
            <a:ext cx="1792524" cy="38765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